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325" r:id="rId3"/>
    <p:sldId id="257" r:id="rId4"/>
    <p:sldId id="296" r:id="rId5"/>
    <p:sldId id="259" r:id="rId6"/>
    <p:sldId id="321" r:id="rId7"/>
    <p:sldId id="280" r:id="rId8"/>
    <p:sldId id="324" r:id="rId9"/>
    <p:sldId id="319" r:id="rId10"/>
    <p:sldId id="322" r:id="rId11"/>
    <p:sldId id="326" r:id="rId12"/>
    <p:sldId id="287" r:id="rId13"/>
    <p:sldId id="291" r:id="rId14"/>
    <p:sldId id="278" r:id="rId15"/>
    <p:sldId id="290" r:id="rId16"/>
    <p:sldId id="311" r:id="rId17"/>
    <p:sldId id="314" r:id="rId18"/>
    <p:sldId id="316" r:id="rId19"/>
    <p:sldId id="312" r:id="rId20"/>
    <p:sldId id="313" r:id="rId21"/>
    <p:sldId id="293" r:id="rId22"/>
    <p:sldId id="292" r:id="rId23"/>
    <p:sldId id="294" r:id="rId24"/>
    <p:sldId id="295" r:id="rId25"/>
    <p:sldId id="274" r:id="rId26"/>
    <p:sldId id="297" r:id="rId27"/>
    <p:sldId id="288" r:id="rId28"/>
    <p:sldId id="299" r:id="rId29"/>
    <p:sldId id="317" r:id="rId30"/>
    <p:sldId id="300" r:id="rId31"/>
    <p:sldId id="282" r:id="rId32"/>
    <p:sldId id="303" r:id="rId33"/>
    <p:sldId id="284" r:id="rId34"/>
    <p:sldId id="304" r:id="rId35"/>
    <p:sldId id="289" r:id="rId36"/>
    <p:sldId id="298" r:id="rId37"/>
    <p:sldId id="268" r:id="rId38"/>
    <p:sldId id="308" r:id="rId39"/>
    <p:sldId id="310" r:id="rId40"/>
    <p:sldId id="309" r:id="rId41"/>
    <p:sldId id="307" r:id="rId42"/>
    <p:sldId id="306" r:id="rId43"/>
    <p:sldId id="264" r:id="rId44"/>
    <p:sldId id="277" r:id="rId45"/>
    <p:sldId id="305" r:id="rId46"/>
    <p:sldId id="31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28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004376-8ED0-E15E-FC05-1C2E4986D5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00121" y="5943599"/>
            <a:ext cx="1124310" cy="790575"/>
          </a:xfrm>
          <a:blipFill dpi="0" rotWithShape="1">
            <a:blip r:embed="rId2">
              <a:alphaModFix amt="87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1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1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orldpeacecatalystfund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vh5CGutP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peacecatalystfund.org/#/GWAExp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worldpeacecatalystfund.org/#/barrier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peacecatalystfund.org/#/overview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peacecatalystfund.org/#/GWAExp1P" TargetMode="External"/><Relationship Id="rId2" Type="http://schemas.openxmlformats.org/officeDocument/2006/relationships/hyperlink" Target="https://www.worldpeacecatalystfund.org/#/FO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ldpeacecatalystfund.org/#/volunteer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peacecatalystfund.org/#/donat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.surveyplanet.com/9xqd80k9" TargetMode="External"/><Relationship Id="rId2" Type="http://schemas.openxmlformats.org/officeDocument/2006/relationships/hyperlink" Target="mailto:outreach@worldpeacecatalystfund.or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worldpeacecatalystfund.org" TargetMode="External"/><Relationship Id="rId2" Type="http://schemas.openxmlformats.org/officeDocument/2006/relationships/hyperlink" Target="https://www.worldpeacecatalystfund.org/#/dona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mudib.ghostwriter&amp;hl=en_US&amp;gl=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09BD-43B8-69ED-9308-38363DBC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487881"/>
            <a:ext cx="8791575" cy="2387600"/>
          </a:xfrm>
        </p:spPr>
        <p:txBody>
          <a:bodyPr anchor="b" anchorCtr="0">
            <a:normAutofit/>
          </a:bodyPr>
          <a:lstStyle/>
          <a:p>
            <a:r>
              <a:rPr lang="en-US" b="1" dirty="0" smtClean="0"/>
              <a:t>Systemic </a:t>
            </a:r>
            <a:r>
              <a:rPr lang="en-US" b="1" dirty="0"/>
              <a:t>Social </a:t>
            </a:r>
            <a:r>
              <a:rPr lang="en-US" b="1" dirty="0" smtClean="0"/>
              <a:t>Mechanism To determine common grounds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6D9D5-00AD-C083-2B1E-CF96AF5DC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3" y="3434087"/>
            <a:ext cx="8791575" cy="262731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If there was 1 thing you could do for peace, would you do it</a:t>
            </a:r>
            <a:r>
              <a:rPr lang="en-US" sz="3200" dirty="0" smtClean="0"/>
              <a:t>?”</a:t>
            </a:r>
          </a:p>
          <a:p>
            <a:r>
              <a:rPr lang="en-US" sz="3200" dirty="0"/>
              <a:t>"Help Bring Peace 1 Chat at a time”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By Mudib Rawoot (</a:t>
            </a:r>
            <a:r>
              <a:rPr lang="en-US" sz="3000" dirty="0" smtClean="0"/>
              <a:t>President of </a:t>
            </a:r>
            <a:r>
              <a:rPr lang="en-US" sz="3000" b="1" dirty="0" smtClean="0">
                <a:hlinkClick r:id="rId2"/>
              </a:rPr>
              <a:t>world peace catalyst fund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60" y="5170622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is Icebreakers? - Inspiration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2383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Alethiometer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(Golden Compass) From his Dark Materials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Golden Compass: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Compass with symbols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Ask a question by picking 3 symbols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Compass points to 3 other symbols as an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36" y="3121573"/>
            <a:ext cx="2720576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Thought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58109"/>
            <a:ext cx="9905998" cy="383309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If you pose a questions with symbols, and retrieve random images based on those symbols, can the retrieved images form a message that answers your question?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My Experimentation shows Yes!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Proof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Youtube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Search for ‘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GhostWriter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Alpha Promotional Video’)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035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B402-4131-D3CA-1B7F-3E93C62A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22" y="273285"/>
            <a:ext cx="9905998" cy="147857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What is Icebreakers?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DB76-2A0C-584C-3304-2F438285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6" y="1343608"/>
            <a:ext cx="5645021" cy="516915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Users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pose a questions to each other with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symbols and text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Symbols are a universal language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CDE8B-4AFD-3370-9961-FF22DD0F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09" y="653231"/>
            <a:ext cx="3663603" cy="55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7FA0-E477-C1E7-58E5-B5D844A1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What is Icebreakers?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E002-6BB6-36E8-DB1B-9822AA1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48032"/>
            <a:ext cx="10293206" cy="53021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Application picks randomly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drawn images based on those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symbols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Each image is like a hieroglyph that answers question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446F5-275F-1E9E-67DF-392087F8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00" y="4560293"/>
            <a:ext cx="9200686" cy="20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3AB6-A209-C897-0C01-F0B7AB44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The Cross-Cultural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57B5-0FBE-0C5C-76DC-9B0CD9A66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0946"/>
            <a:ext cx="6515533" cy="467853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At least 3 texts from each users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They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love each other – Social Bond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They hate each other – Social Bond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Neutral – Water under a bridge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All anonymous, all safe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Allows for free flow exchange of ideas and values</a:t>
            </a: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95F3C-C49E-C64D-102D-B00F1581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42" y="1340609"/>
            <a:ext cx="2988297" cy="53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B14F-BD6C-C9A7-7294-EAE92FC9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What makes Icebreakers Special?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D2D19-6BBA-63EC-9E1C-B50A7500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20" y="1677252"/>
            <a:ext cx="2241930" cy="498206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9467BC-802E-E1E8-EDAD-E7E7782A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57802"/>
            <a:ext cx="4278999" cy="53015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Science says the randomly drawn images should never hold a message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Experimentation is showing that a message is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enough to be significant–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Heart Effect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564F19-A903-18B2-2181-C2D3FA0D9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73" y="1714616"/>
            <a:ext cx="3393650" cy="45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54" y="47726"/>
            <a:ext cx="9905998" cy="1478570"/>
          </a:xfrm>
        </p:spPr>
        <p:txBody>
          <a:bodyPr/>
          <a:lstStyle/>
          <a:p>
            <a:r>
              <a:rPr lang="en-US" dirty="0" smtClean="0"/>
              <a:t>The Heart Effect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941" y="1099698"/>
            <a:ext cx="3490262" cy="29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8" y="1294024"/>
            <a:ext cx="3530357" cy="290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089" y="1930508"/>
            <a:ext cx="2796782" cy="1165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390" y="1747612"/>
            <a:ext cx="2217612" cy="1348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760" y="1194796"/>
            <a:ext cx="1290298" cy="884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4819" y="4601708"/>
            <a:ext cx="9302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Electromagnetic field of heart goes through wires, connects with other person and picks up relevant images stored on servers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91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effect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2" y="1339273"/>
            <a:ext cx="6785060" cy="5190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509" y="1939636"/>
            <a:ext cx="3833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resulting image feed comes from an bio-electro-magnetic heart based connection of each user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Not every image is a hieroglyph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It may be the 1</a:t>
            </a:r>
            <a:r>
              <a:rPr lang="en-US" sz="3200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, 5</a:t>
            </a:r>
            <a:r>
              <a:rPr lang="en-US" sz="32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, 10</a:t>
            </a:r>
            <a:r>
              <a:rPr lang="en-US" sz="32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image, however the message will standout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message doesn’t form 100% of the time, it is like a skill level of the heart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Can practice and be turned into a game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Pieces to a Social Puzzle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6509"/>
            <a:ext cx="9905999" cy="393469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solidFill>
                  <a:srgbClr val="82FFFF">
                    <a:lumMod val="75000"/>
                  </a:srgbClr>
                </a:solidFill>
              </a:rPr>
              <a:t>Over millions of these conversations, common themes of bonding/separation will emerge</a:t>
            </a:r>
          </a:p>
          <a:p>
            <a:pPr lvl="0"/>
            <a:r>
              <a:rPr lang="en-US" sz="3200" dirty="0" smtClean="0">
                <a:solidFill>
                  <a:srgbClr val="82FFFF">
                    <a:lumMod val="75000"/>
                  </a:srgbClr>
                </a:solidFill>
              </a:rPr>
              <a:t>We all have different levels of understanding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With this mechanism, we have a distribution of where we stand and what we can say to each other to move from one level to the next</a:t>
            </a:r>
          </a:p>
        </p:txBody>
      </p:sp>
    </p:spTree>
    <p:extLst>
      <p:ext uri="{BB962C8B-B14F-4D97-AF65-F5344CB8AC3E}">
        <p14:creationId xmlns:p14="http://schemas.microsoft.com/office/powerpoint/2010/main" val="2391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58" y="83975"/>
            <a:ext cx="6299124" cy="821901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Mudib</a:t>
            </a:r>
            <a:r>
              <a:rPr lang="en-US" sz="4400" dirty="0" smtClean="0"/>
              <a:t> </a:t>
            </a:r>
            <a:r>
              <a:rPr lang="en-US" sz="6000" dirty="0" err="1" smtClean="0"/>
              <a:t>Rawoot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6448" y="1129811"/>
            <a:ext cx="7676191" cy="56162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B.S. Chemical Engineering – </a:t>
            </a:r>
            <a:r>
              <a:rPr lang="en-US" sz="3200" b="1" dirty="0" smtClean="0"/>
              <a:t>Virginia Tech </a:t>
            </a:r>
            <a:r>
              <a:rPr lang="en-US" sz="3200" dirty="0" smtClean="0"/>
              <a:t>–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M.S. Materials Engineering – </a:t>
            </a:r>
            <a:r>
              <a:rPr lang="en-US" sz="3200" b="1" dirty="0" smtClean="0"/>
              <a:t>University of Florida </a:t>
            </a:r>
            <a:r>
              <a:rPr lang="en-US" sz="3200" dirty="0" smtClean="0"/>
              <a:t>– 2012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34" y="5175381"/>
            <a:ext cx="1722269" cy="61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02" y="1978143"/>
            <a:ext cx="1447925" cy="914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594" y="1978142"/>
            <a:ext cx="1225591" cy="914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255" y="5718763"/>
            <a:ext cx="1047063" cy="929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656" y="3937922"/>
            <a:ext cx="1517769" cy="124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88" y="3253097"/>
            <a:ext cx="4699839" cy="3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Pieces to a Social Puzzle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4784"/>
            <a:ext cx="9905999" cy="4460031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>
                <a:solidFill>
                  <a:schemeClr val="tx2">
                    <a:lumMod val="75000"/>
                  </a:schemeClr>
                </a:solidFill>
              </a:rPr>
              <a:t>Ex: Israel/Palestine:</a:t>
            </a:r>
          </a:p>
          <a:p>
            <a:pPr lvl="1"/>
            <a:r>
              <a:rPr lang="en-US" sz="4100" dirty="0">
                <a:solidFill>
                  <a:schemeClr val="tx2">
                    <a:lumMod val="75000"/>
                  </a:schemeClr>
                </a:solidFill>
              </a:rPr>
              <a:t>50k people may hate each other and think 2-3 things</a:t>
            </a:r>
          </a:p>
          <a:p>
            <a:pPr lvl="1"/>
            <a:r>
              <a:rPr lang="en-US" sz="4100" dirty="0">
                <a:solidFill>
                  <a:schemeClr val="tx2">
                    <a:lumMod val="75000"/>
                  </a:schemeClr>
                </a:solidFill>
              </a:rPr>
              <a:t>20k people are ok with each other and think these 3-4 things</a:t>
            </a:r>
          </a:p>
          <a:p>
            <a:pPr lvl="1"/>
            <a:r>
              <a:rPr lang="en-US" sz="4100" dirty="0">
                <a:solidFill>
                  <a:schemeClr val="tx2">
                    <a:lumMod val="75000"/>
                  </a:schemeClr>
                </a:solidFill>
              </a:rPr>
              <a:t>Once we know what these things are, it is like pieces of a puzzle, we can move 50k people from a place of hate to a place of being ok with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973F-7E12-B98E-1A5C-CC6D464A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What makes Icebreakers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7865-4B77-E7DC-3CED-6121E320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71" y="1513566"/>
            <a:ext cx="4052757" cy="4840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Each of these conversations holds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strong potential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to reveal a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bond of society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heart thread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brick of peace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13DCD-D7CD-8871-E324-5344EA2B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071" y="1357803"/>
            <a:ext cx="3116237" cy="3116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BD42F-7214-B038-7087-5DE31B42D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8" y="2470556"/>
            <a:ext cx="3792982" cy="37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2D36-3EE0-B886-673F-6377E9AD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The Systemic Social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0CB2-82B9-E68E-4067-702D0B24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23623"/>
            <a:ext cx="4429829" cy="354171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Millions of heart based conversations each day geared around what separates us and what bonds us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Rinse, wash, repeat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39527-676C-48DA-6A58-3C87B673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72" y="1674070"/>
            <a:ext cx="5033088" cy="45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110D-B412-CE4A-2E67-357D14ED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The Systemic Social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FAC2-379D-037C-129C-1D3A261C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26" y="1357803"/>
            <a:ext cx="3648207" cy="46376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All conversations get sent in for central analysis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WPCF can separate the conversations into categories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7DBF7-A965-7CFB-373C-B2E42CED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33" y="1860576"/>
            <a:ext cx="6661032" cy="45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102B-D53D-72FB-61C6-EDCA24B3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The Systemic Social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8B8F-309E-863F-7AA5-BC6DBA28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48860"/>
            <a:ext cx="3751099" cy="354171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Bonds get amplified by various methods and organizations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Allows for a reversible way to gear the public towards peaceful cohesion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D342E-F204-1353-2E33-E2878631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59" y="1548860"/>
            <a:ext cx="6329052" cy="49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A21C-EC3C-0775-85C0-4ECF8473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Measurable Way Towards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E084C-46F8-B71E-0CF3-733C4BB9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61330"/>
            <a:ext cx="6022958" cy="282213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Measure # of cross-cultural conversations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Measure # of common themes of bonding (Jewels)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Measure # of common themes of Separation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Surveys before and after amplification of themes of bonding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C21A4-5265-8542-0744-E26A6872F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887" y="2826817"/>
            <a:ext cx="1877668" cy="15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4387-5EA7-6466-F0C1-5502E9F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US" b="1" dirty="0"/>
              <a:t>The Cross-Cultural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1E10-8930-45DB-042D-E62E57E2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478570"/>
            <a:ext cx="4439256" cy="354171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In addition – Each conversation is short and to the point and a stepping stone into the other social media apps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Users trade other social media profiles if they like each other</a:t>
            </a:r>
          </a:p>
          <a:p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E3440-583F-10BA-1B42-1E25B0DA9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542" y="2008467"/>
            <a:ext cx="1676545" cy="1615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A26A1-C720-99D8-B9E8-48AC11035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29" y="2664114"/>
            <a:ext cx="1356478" cy="1341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634B1-5656-B862-5569-B27BB3175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598" y="4383959"/>
            <a:ext cx="1425063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1B65-F85E-91DB-0545-35A61913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90" y="327514"/>
            <a:ext cx="9905998" cy="147857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What makes Icebreakers unique?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8F0A-290C-154D-9C4A-917A3C68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04594"/>
            <a:ext cx="3185491" cy="438660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Users are anonymous and start off as strangers</a:t>
            </a:r>
          </a:p>
          <a:p>
            <a:r>
              <a:rPr lang="en-US" sz="3200" dirty="0">
                <a:solidFill>
                  <a:srgbClr val="B8FA5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reduces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communication barrier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by 90%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9C970-D9ED-6FA2-EE05-4781A972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49" y="1357802"/>
            <a:ext cx="7201608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C1D6-2CBE-C074-1892-1164A194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1173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Abstract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516A-746F-22D7-1FE6-9834DBC29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49691"/>
            <a:ext cx="9905999" cy="4490302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All government structures have a natural agreement between the peoples and the governing body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For any war to develop, a degree of separation must exist between the warring nations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If this degree of separation is not met, it is hard for a war/conflict to develop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Bonds of society decrease this degree of separation</a:t>
            </a:r>
          </a:p>
        </p:txBody>
      </p:sp>
    </p:spTree>
    <p:extLst>
      <p:ext uri="{BB962C8B-B14F-4D97-AF65-F5344CB8AC3E}">
        <p14:creationId xmlns:p14="http://schemas.microsoft.com/office/powerpoint/2010/main" val="3032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As alternative solutions to war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Soldiers can neglect their orders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peoples can form relationships and families with the soldiers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New trade winds can develop – Natural Phenomena occurring throughout history</a:t>
            </a:r>
          </a:p>
        </p:txBody>
      </p:sp>
    </p:spTree>
    <p:extLst>
      <p:ext uri="{BB962C8B-B14F-4D97-AF65-F5344CB8AC3E}">
        <p14:creationId xmlns:p14="http://schemas.microsoft.com/office/powerpoint/2010/main" val="1310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46BF-4331-848A-095C-631461BC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65D0-2D22-A979-4DC5-F271B5F3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7303"/>
            <a:ext cx="9905999" cy="474187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U.N. Sustainability goal 16: Promote Peaceful and inclusive societies for sustainable development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Is there a way to world peace that ensures stability and prosperity for all?</a:t>
            </a: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2C3BE-3F59-C26C-8E22-C5EFF809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049" y="3770722"/>
            <a:ext cx="2772794" cy="24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B59F-9B02-21FD-FE07-5B0FD63D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2201-A910-3B0A-9132-E0CBCA56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Russia/Ukraine – Peoples are not bonded enough so war is easy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Israel/Palestine – Peoples are not bonded enough so war is easy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US/Britain – Peoples are bonded so war is not easy</a:t>
            </a:r>
          </a:p>
        </p:txBody>
      </p:sp>
    </p:spTree>
    <p:extLst>
      <p:ext uri="{BB962C8B-B14F-4D97-AF65-F5344CB8AC3E}">
        <p14:creationId xmlns:p14="http://schemas.microsoft.com/office/powerpoint/2010/main" val="31746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BB96-6F4F-E37C-E460-1188F450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In Contrast (Israel/Palestine)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3323A-9503-CD3D-1629-FE8157C6A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57802"/>
            <a:ext cx="7003347" cy="512367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Israel/Palestine have been socializing directly for ~75 years.  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How many bonds of society are there?</a:t>
            </a:r>
          </a:p>
          <a:p>
            <a:pPr lvl="1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 only count a few (Shawarma’s, Olives, Hummus,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Babba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Ganush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These were not widely known until about now</a:t>
            </a: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51006-3165-BA04-2406-849AEAFF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540" y="1723779"/>
            <a:ext cx="2926624" cy="28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A423-087E-44E6-A7E3-920C3B98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 Contrast (Israel/Palestine)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1A4D4-BA51-23F6-23A3-124C9F4F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192642" cy="3541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 contrast, these would have taken a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few days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to determine the bonds of society with Icebreakers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75 years to a few days…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C0359-561F-44E6-F3DC-E6B422A7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214" y="2249487"/>
            <a:ext cx="430567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1F3B-137E-D697-AF57-CCBFD9FA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3036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In Contrast (Israel/Palestine)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BDFF-5365-170F-8D56-4FF7983F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1576"/>
            <a:ext cx="9905999" cy="49933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Focus groups bring Israeli’s/Palestinians together to determine shared values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Costly, dangerous, can be violent and very limited in scope (only a handful of participants thrown into a room together)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Its like making Cat-Dog (never will happen)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70B0A-4983-FB9C-9ECF-782C189C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94" y="4531658"/>
            <a:ext cx="2476715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CCBA-671A-8608-C46C-53FCC92B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In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0B10-01AB-2DD8-9823-5E7286CC9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33049"/>
            <a:ext cx="4508457" cy="470643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 contrast, millions of people can use Icebreakers multiple times a day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Hundreds to thousands of shared values (bonds of society) determined and amplified with Icebreakers every day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17C41-10D8-3DE1-6C89-2B6774C2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81" y="2232287"/>
            <a:ext cx="4508457" cy="25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0A01-F3CE-3627-E76D-2D13272F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You were Not Born Yesterday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BFAD-547E-7583-D8E6-1D8DE9C3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8736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Who is just going to believe ‘We have a systemic social mechanism that seems to all but guarantee peace’?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Therefore WPCF provides writing on the logic, reasoning, experimentation, and potential scenarios for your review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The sell is slow because WPCF bases it off logic/reasoning as opposed to emotion, however we are concrete and timeless</a:t>
            </a: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32DC-CEC6-9381-64D2-C46E08DD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32692-2397-4E94-294F-43E7FE1B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Logical Diagram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Treatises of World Peace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Systemic Social Mechanism Diagram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Instructions to experiment heart effect for your self</a:t>
            </a:r>
          </a:p>
          <a:p>
            <a:r>
              <a:rPr lang="en-US" sz="3000" dirty="0">
                <a:solidFill>
                  <a:srgbClr val="B8FA5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Available her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2587-57B1-471D-29EF-5E8A8188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Competitive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CCA4-3C9C-833B-B7D8-3C567E3F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424" y="1683877"/>
            <a:ext cx="9905999" cy="455560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We are Unique – There is no other semiotic social media application on the market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1400 world peace non-profits &amp; none have action items towards peace or a way to discover bonds of society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We fit a niche in the World Peace Non-Profit Ecosystem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We fit a niche in the Social Media Eco-System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No competitors – Just symbiotic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3918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D7DE-E6CD-B143-40D6-754894F2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15107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Competitive Analysis - World Peace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8618-CFEF-1148-D75E-4CEFB7F6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34" y="1815155"/>
            <a:ext cx="10375674" cy="5042845"/>
          </a:xfrm>
        </p:spPr>
        <p:txBody>
          <a:bodyPr>
            <a:normAutofit fontScale="47500" lnSpcReduction="20000"/>
          </a:bodyPr>
          <a:lstStyle/>
          <a:p>
            <a:r>
              <a:rPr lang="en-US" sz="6500" dirty="0" smtClean="0">
                <a:solidFill>
                  <a:schemeClr val="tx2">
                    <a:lumMod val="75000"/>
                  </a:schemeClr>
                </a:solidFill>
              </a:rPr>
              <a:t>7+ </a:t>
            </a:r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games</a:t>
            </a:r>
          </a:p>
          <a:p>
            <a:pPr lvl="1"/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Connect the Dots Cross-Cultural Game - Push For Peace</a:t>
            </a:r>
          </a:p>
          <a:p>
            <a:pPr lvl="1"/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Find Your Love</a:t>
            </a:r>
          </a:p>
          <a:p>
            <a:pPr lvl="1"/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Find your BFF</a:t>
            </a:r>
          </a:p>
          <a:p>
            <a:pPr lvl="1"/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Terrorist Hunter Killer</a:t>
            </a:r>
          </a:p>
          <a:p>
            <a:pPr lvl="1"/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Hide &amp; Seek</a:t>
            </a:r>
          </a:p>
          <a:p>
            <a:pPr lvl="1"/>
            <a:r>
              <a:rPr lang="en-US" sz="6500" dirty="0">
                <a:solidFill>
                  <a:schemeClr val="tx2">
                    <a:lumMod val="75000"/>
                  </a:schemeClr>
                </a:solidFill>
              </a:rPr>
              <a:t>Hone Your </a:t>
            </a:r>
            <a:r>
              <a:rPr lang="en-US" sz="6500" dirty="0" smtClean="0">
                <a:solidFill>
                  <a:schemeClr val="tx2">
                    <a:lumMod val="75000"/>
                  </a:schemeClr>
                </a:solidFill>
              </a:rPr>
              <a:t>Heart</a:t>
            </a:r>
          </a:p>
          <a:p>
            <a:pPr lvl="1"/>
            <a:r>
              <a:rPr lang="en-US" sz="6500" dirty="0" smtClean="0">
                <a:solidFill>
                  <a:schemeClr val="tx2">
                    <a:lumMod val="75000"/>
                  </a:schemeClr>
                </a:solidFill>
              </a:rPr>
              <a:t>++</a:t>
            </a:r>
            <a:endParaRPr lang="en-US" sz="65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33F2-A4DA-ECDF-6E23-EA8249ED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Competitive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07F7-401B-CC1E-D755-E2CB1F2E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Who else can say they can all but guarantee peace?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No One Except WPCF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0AB09-AE26-F37E-2454-5C78AB2B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06" y="3077228"/>
            <a:ext cx="3291847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64FC-E04D-8460-EC34-7B6C51EE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Solution – Cross-Cultural Conversations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969B-1058-6863-3CB8-F3BA223A8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27444"/>
            <a:ext cx="4580658" cy="4599937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If we know what bonds us and what separates us, the closer we will be to peace because we have common ground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The only way to learn this knowledge is by conversing with each other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60CB6-6531-FD9C-97D9-0EA9EBA5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378" y="2030800"/>
            <a:ext cx="3673158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F69A-0BCF-7814-1FFC-A0CFC912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95" y="295789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10 other activities that can only bring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D642-F234-3647-EBC6-DE423FA9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3675"/>
            <a:ext cx="9905999" cy="502985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Read our writing (3) for education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Speak about our writing to grow the awareness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Post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fight oppression memes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on social media to create peer pressure for peace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Engage on social media (Instagram, Facebook Page, Facebook Group, ++)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Perform the Heart Effect Experiment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Volunteer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ACA6-823B-9855-AEB5-99E2BB7D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442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What in it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7DA54-1429-7DEE-27A6-189C00E0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9152"/>
            <a:ext cx="9905999" cy="484094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way for you to see your progeny enjoys a peaceful future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way for you to connect with other cultures (your love may be on the other side of the world)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way for you to hone your heart and develop your sense of self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way for you to connect to your spiritual side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Jobs at all levels – stabilize economy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way for you to make passive income (inquire for details)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2D98-0F96-3CAE-DC1F-0E736BDF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3" y="-88309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The Ask -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3CB3-2A98-95DC-524B-9ACACEE6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90261"/>
            <a:ext cx="11019453" cy="5626359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>
                <a:solidFill>
                  <a:schemeClr val="tx2">
                    <a:lumMod val="75000"/>
                  </a:schemeClr>
                </a:solidFill>
              </a:rPr>
              <a:t>You should by now know the benefits of donating – karma, </a:t>
            </a:r>
            <a:r>
              <a:rPr lang="en-US" sz="5800" dirty="0" err="1">
                <a:solidFill>
                  <a:schemeClr val="tx2">
                    <a:lumMod val="75000"/>
                  </a:schemeClr>
                </a:solidFill>
              </a:rPr>
              <a:t>ajr</a:t>
            </a:r>
            <a:r>
              <a:rPr lang="en-US" sz="5800" dirty="0">
                <a:solidFill>
                  <a:schemeClr val="tx2">
                    <a:lumMod val="75000"/>
                  </a:schemeClr>
                </a:solidFill>
              </a:rPr>
              <a:t>, good vibes</a:t>
            </a:r>
          </a:p>
          <a:p>
            <a:r>
              <a:rPr lang="en-US" sz="5800" dirty="0">
                <a:solidFill>
                  <a:schemeClr val="tx2">
                    <a:lumMod val="75000"/>
                  </a:schemeClr>
                </a:solidFill>
              </a:rPr>
              <a:t>Per Islam – </a:t>
            </a: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</a:rPr>
              <a:t>Zakat says </a:t>
            </a:r>
            <a:r>
              <a:rPr lang="en-US" sz="5800" dirty="0">
                <a:solidFill>
                  <a:schemeClr val="tx2">
                    <a:lumMod val="75000"/>
                  </a:schemeClr>
                </a:solidFill>
              </a:rPr>
              <a:t>donate 2.5% of </a:t>
            </a: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</a:rPr>
              <a:t>yearly salary</a:t>
            </a:r>
          </a:p>
          <a:p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</a:rPr>
              <a:t>Per Christianity – tit says donate 10% of yearly salary</a:t>
            </a:r>
            <a:endParaRPr lang="en-US" sz="5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800" b="1" dirty="0">
                <a:solidFill>
                  <a:schemeClr val="tx2">
                    <a:lumMod val="75000"/>
                  </a:schemeClr>
                </a:solidFill>
              </a:rPr>
              <a:t>WPCF is asking for 0.5%</a:t>
            </a:r>
          </a:p>
          <a:p>
            <a:r>
              <a:rPr lang="en-US" sz="5800" dirty="0">
                <a:solidFill>
                  <a:schemeClr val="tx2">
                    <a:lumMod val="75000"/>
                  </a:schemeClr>
                </a:solidFill>
              </a:rPr>
              <a:t>If you are making millions, $5k should be max donation for you, otherwise I will have to collect privy details per tax regulations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9813-86C6-2C23-7191-0DF8A235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727" y="0"/>
            <a:ext cx="9905998" cy="970384"/>
          </a:xfrm>
        </p:spPr>
        <p:txBody>
          <a:bodyPr>
            <a:normAutofit/>
          </a:bodyPr>
          <a:lstStyle/>
          <a:p>
            <a:r>
              <a:rPr lang="en-US" sz="4000" b="1" dirty="0"/>
              <a:t>The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585D-52ED-6B5A-0536-A2E8A380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5" y="970384"/>
            <a:ext cx="10599575" cy="568234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Do you have advice? Is there anything you can do to help?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 want enough money to transition to running WPCF full-time.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$20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million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estimated ask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once and never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again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12 million - budgeted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$500k – Good for 6 months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At some point there will be a need to convert into a PBC – Do you want to invest?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Donate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3A6B-2CAE-5A7C-2F7D-636CE140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Ask Breakdown – $500k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2BC4-C13C-1843-1950-93138DA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6252"/>
            <a:ext cx="9905999" cy="445887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Salaries</a:t>
            </a:r>
          </a:p>
          <a:p>
            <a:pPr lvl="1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President, 1x developers, 1x tester, 1x artist, 1x analysts, 1x Advertiser, 1x social media rep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IT infrastructure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Insurance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Electronic Equipment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Detailed Justification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14776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5E3E-247C-DA6D-4085-1DF37B2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1446"/>
            <a:ext cx="9905998" cy="147857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E0A5-170A-A89B-B70D-BBD5E969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8143"/>
            <a:ext cx="9905999" cy="354171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Please provide feedback, comments, anything that will help.  WPCF appreciates the support</a:t>
            </a: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Contact: Mudib Rawoot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Email: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outreach@worldpeacecatalystfund.org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	   </a:t>
            </a:r>
            <a:r>
              <a:rPr lang="en-US" sz="3000" u="sng" dirty="0" smtClean="0">
                <a:solidFill>
                  <a:srgbClr val="FFFF00"/>
                </a:solidFill>
              </a:rPr>
              <a:t>https://www.worldpeacecatalystfund.org</a:t>
            </a:r>
            <a:endParaRPr lang="en-US" sz="3000" u="sng" dirty="0">
              <a:solidFill>
                <a:srgbClr val="FFFF00"/>
              </a:solidFill>
            </a:endParaRP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Please take our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Survey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58723"/>
            <a:ext cx="9905999" cy="3541714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Donate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page</a:t>
            </a:r>
            <a:endParaRPr lang="en-US" sz="3200" dirty="0" smtClean="0"/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Zelle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president@worldpeacecatalystfund.org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Write a check to ‘World Peace Catalyst Fund’ – email me for address to send to or I can pick up from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ABBF-2C6D-7E6D-DAB2-18EAF2C1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49" y="0"/>
            <a:ext cx="9905998" cy="1478570"/>
          </a:xfrm>
        </p:spPr>
        <p:txBody>
          <a:bodyPr/>
          <a:lstStyle/>
          <a:p>
            <a:r>
              <a:rPr lang="en-US" sz="4000" b="1" dirty="0"/>
              <a:t>Solution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19F6-F03C-BCBF-ADB9-AB86D6931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20" y="1362268"/>
            <a:ext cx="10328988" cy="515983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WPCF has put together a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systemic social mechanism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to determine common grounds 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Learning about each other will catalyze the way towards peace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360" y="1800808"/>
            <a:ext cx="9993052" cy="399039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Icebreakers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(Android mobile application)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Reduces communication barrier by 90%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Employs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heart effect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for effective heart based conversations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Allows for safe, easy, effective, connect the dots style, cross-cultural conversations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576-3682-1DD7-1231-5BD91179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3" y="130838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b="1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819AB-3B66-6A62-9F38-03B94AA3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33" y="1190959"/>
            <a:ext cx="5127308" cy="442117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WPCF aims to catalyze World Peace by facilitating cross-cultural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conversations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8708A-8032-8193-E3D3-01F8ECB1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38" y="1367791"/>
            <a:ext cx="4783973" cy="36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World Peace Catalyst Fund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Only World Peace Non-Profit with an activity for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you to help bring peace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Can perform this act several times a day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Can only help bring us closer to Peace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8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is Icebreakers?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5903200" cy="4216627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Ai, Spiritually Alchemical, Semiotic Social Media App (Android)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Down Right now – Will be back up, once funded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Soon to be available to iOS and Web App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05" y="3080973"/>
            <a:ext cx="3566469" cy="10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4750</TotalTime>
  <Words>1726</Words>
  <Application>Microsoft Office PowerPoint</Application>
  <PresentationFormat>Widescreen</PresentationFormat>
  <Paragraphs>206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Trebuchet MS</vt:lpstr>
      <vt:lpstr>Tw Cen MT</vt:lpstr>
      <vt:lpstr>Circuit</vt:lpstr>
      <vt:lpstr>Systemic Social Mechanism To determine common grounds</vt:lpstr>
      <vt:lpstr>Mudib Rawoot</vt:lpstr>
      <vt:lpstr>Problem</vt:lpstr>
      <vt:lpstr>Solution – Cross-Cultural Conversations</vt:lpstr>
      <vt:lpstr>Solution</vt:lpstr>
      <vt:lpstr>Solution</vt:lpstr>
      <vt:lpstr>Mission Statement</vt:lpstr>
      <vt:lpstr>World Peace Catalyst Fund</vt:lpstr>
      <vt:lpstr>What is Icebreakers?</vt:lpstr>
      <vt:lpstr>What is Icebreakers? - Inspiration</vt:lpstr>
      <vt:lpstr>Thought Experiment</vt:lpstr>
      <vt:lpstr>What is Icebreakers?</vt:lpstr>
      <vt:lpstr>What is Icebreakers?</vt:lpstr>
      <vt:lpstr>The Cross-Cultural Conversation</vt:lpstr>
      <vt:lpstr>What makes Icebreakers Special?</vt:lpstr>
      <vt:lpstr>The Heart Effect</vt:lpstr>
      <vt:lpstr>The heart effect</vt:lpstr>
      <vt:lpstr>THE HEART EFFECT</vt:lpstr>
      <vt:lpstr>Pieces to a Social Puzzle</vt:lpstr>
      <vt:lpstr>Pieces to a Social Puzzle</vt:lpstr>
      <vt:lpstr>What makes Icebreakers Special?</vt:lpstr>
      <vt:lpstr>The Systemic Social Mechanism</vt:lpstr>
      <vt:lpstr>The Systemic Social Mechanism</vt:lpstr>
      <vt:lpstr>The Systemic Social Mechanism</vt:lpstr>
      <vt:lpstr>Measurable Way Towards Peace</vt:lpstr>
      <vt:lpstr>The Cross-Cultural Conversation</vt:lpstr>
      <vt:lpstr>What makes Icebreakers unique?</vt:lpstr>
      <vt:lpstr>Abstract case Study</vt:lpstr>
      <vt:lpstr>Abstract CASE Study</vt:lpstr>
      <vt:lpstr>Examples</vt:lpstr>
      <vt:lpstr>In Contrast (Israel/Palestine)</vt:lpstr>
      <vt:lpstr>In Contrast (Israel/Palestine)</vt:lpstr>
      <vt:lpstr>In Contrast (Israel/Palestine)</vt:lpstr>
      <vt:lpstr>In Contrast</vt:lpstr>
      <vt:lpstr>You were Not Born Yesterday</vt:lpstr>
      <vt:lpstr>Writing</vt:lpstr>
      <vt:lpstr>Competitive Analysis</vt:lpstr>
      <vt:lpstr>Competitive Analysis - World Peace Games</vt:lpstr>
      <vt:lpstr>Competitive Analysis</vt:lpstr>
      <vt:lpstr>10 other activities that can only bring peace</vt:lpstr>
      <vt:lpstr>What in it for you?</vt:lpstr>
      <vt:lpstr>The Ask - Guidance</vt:lpstr>
      <vt:lpstr>The ask</vt:lpstr>
      <vt:lpstr>Ask Breakdown – $500k</vt:lpstr>
      <vt:lpstr>Feedback</vt:lpstr>
      <vt:lpstr>To Donate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Peace Catalyst Fund</dc:title>
  <dc:creator>M R</dc:creator>
  <cp:lastModifiedBy>owner</cp:lastModifiedBy>
  <cp:revision>147</cp:revision>
  <dcterms:created xsi:type="dcterms:W3CDTF">2024-04-29T02:54:52Z</dcterms:created>
  <dcterms:modified xsi:type="dcterms:W3CDTF">2025-05-24T02:21:57Z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